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7EC1-AF42-401E-9021-AD4F776086F6}" type="datetimeFigureOut">
              <a:rPr lang="de-DE" smtClean="0"/>
              <a:t>09.01.2013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061B20-84C9-447C-91D6-718BE0448CA4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7EC1-AF42-401E-9021-AD4F776086F6}" type="datetimeFigureOut">
              <a:rPr lang="de-DE" smtClean="0"/>
              <a:t>09.01.2013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1B20-84C9-447C-91D6-718BE0448CA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7EC1-AF42-401E-9021-AD4F776086F6}" type="datetimeFigureOut">
              <a:rPr lang="de-DE" smtClean="0"/>
              <a:t>09.01.2013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1B20-84C9-447C-91D6-718BE0448CA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7EC1-AF42-401E-9021-AD4F776086F6}" type="datetimeFigureOut">
              <a:rPr lang="de-DE" smtClean="0"/>
              <a:t>09.01.2013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1B20-84C9-447C-91D6-718BE0448CA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7EC1-AF42-401E-9021-AD4F776086F6}" type="datetimeFigureOut">
              <a:rPr lang="de-DE" smtClean="0"/>
              <a:t>09.01.2013</a:t>
            </a:fld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1B20-84C9-447C-91D6-718BE0448CA4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7EC1-AF42-401E-9021-AD4F776086F6}" type="datetimeFigureOut">
              <a:rPr lang="de-DE" smtClean="0"/>
              <a:t>09.01.2013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1B20-84C9-447C-91D6-718BE0448CA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7EC1-AF42-401E-9021-AD4F776086F6}" type="datetimeFigureOut">
              <a:rPr lang="de-DE" smtClean="0"/>
              <a:t>09.01.2013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1B20-84C9-447C-91D6-718BE0448CA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7EC1-AF42-401E-9021-AD4F776086F6}" type="datetimeFigureOut">
              <a:rPr lang="de-DE" smtClean="0"/>
              <a:t>09.01.2013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1B20-84C9-447C-91D6-718BE0448CA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7EC1-AF42-401E-9021-AD4F776086F6}" type="datetimeFigureOut">
              <a:rPr lang="de-DE" smtClean="0"/>
              <a:t>09.01.2013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1B20-84C9-447C-91D6-718BE0448CA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7EC1-AF42-401E-9021-AD4F776086F6}" type="datetimeFigureOut">
              <a:rPr lang="de-DE" smtClean="0"/>
              <a:t>09.01.2013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1B20-84C9-447C-91D6-718BE0448CA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7EC1-AF42-401E-9021-AD4F776086F6}" type="datetimeFigureOut">
              <a:rPr lang="de-DE" smtClean="0"/>
              <a:t>09.01.2013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1B20-84C9-447C-91D6-718BE0448CA4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4A7EC1-AF42-401E-9021-AD4F776086F6}" type="datetimeFigureOut">
              <a:rPr lang="de-DE" smtClean="0"/>
              <a:t>09.01.2013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061B20-84C9-447C-91D6-718BE0448CA4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FUNKEN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95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BOS-Kennungen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de-DE" dirty="0" smtClean="0"/>
              <a:t>Feuerwehr 	</a:t>
            </a:r>
            <a:r>
              <a:rPr lang="de-DE" dirty="0" smtClean="0">
                <a:sym typeface="Wingdings" pitchFamily="2" charset="2"/>
              </a:rPr>
              <a:t> </a:t>
            </a:r>
          </a:p>
          <a:p>
            <a:pPr marL="114300" indent="0">
              <a:buNone/>
            </a:pPr>
            <a:r>
              <a:rPr lang="de-DE" dirty="0" smtClean="0">
                <a:sym typeface="Wingdings" pitchFamily="2" charset="2"/>
              </a:rPr>
              <a:t>DRK				</a:t>
            </a:r>
          </a:p>
          <a:p>
            <a:pPr marL="114300" indent="0">
              <a:buNone/>
            </a:pPr>
            <a:r>
              <a:rPr lang="de-DE" dirty="0" smtClean="0">
                <a:sym typeface="Wingdings" pitchFamily="2" charset="2"/>
              </a:rPr>
              <a:t>THW			</a:t>
            </a:r>
          </a:p>
          <a:p>
            <a:pPr marL="114300" indent="0">
              <a:buNone/>
            </a:pPr>
            <a:r>
              <a:rPr lang="de-DE" dirty="0" smtClean="0">
                <a:sym typeface="Wingdings" pitchFamily="2" charset="2"/>
              </a:rPr>
              <a:t>Malteser		</a:t>
            </a:r>
            <a:endParaRPr lang="de-DE" dirty="0">
              <a:sym typeface="Wingdings" pitchFamily="2" charset="2"/>
            </a:endParaRPr>
          </a:p>
          <a:p>
            <a:pPr marL="114300" indent="0">
              <a:buNone/>
            </a:pPr>
            <a:r>
              <a:rPr lang="de-DE" dirty="0" smtClean="0">
                <a:sym typeface="Wingdings" pitchFamily="2" charset="2"/>
              </a:rPr>
              <a:t>Johanniter	</a:t>
            </a:r>
            <a:endParaRPr lang="de-DE" dirty="0">
              <a:sym typeface="Wingdings" pitchFamily="2" charset="2"/>
            </a:endParaRPr>
          </a:p>
          <a:p>
            <a:pPr marL="114300" indent="0">
              <a:buNone/>
            </a:pPr>
            <a:r>
              <a:rPr lang="de-DE" dirty="0" smtClean="0">
                <a:sym typeface="Wingdings" pitchFamily="2" charset="2"/>
              </a:rPr>
              <a:t>DLRG		</a:t>
            </a:r>
            <a:endParaRPr lang="de-DE" dirty="0">
              <a:sym typeface="Wingdings" pitchFamily="2" charset="2"/>
            </a:endParaRPr>
          </a:p>
          <a:p>
            <a:pPr marL="114300" indent="0">
              <a:buNone/>
            </a:pPr>
            <a:r>
              <a:rPr lang="de-DE" dirty="0" smtClean="0">
                <a:sym typeface="Wingdings" pitchFamily="2" charset="2"/>
              </a:rPr>
              <a:t>RTH					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de-DE" dirty="0">
                <a:sym typeface="Wingdings" pitchFamily="2" charset="2"/>
              </a:rPr>
              <a:t>Florian</a:t>
            </a:r>
          </a:p>
          <a:p>
            <a:pPr marL="114300" indent="0">
              <a:buNone/>
            </a:pPr>
            <a:r>
              <a:rPr lang="de-DE" dirty="0">
                <a:sym typeface="Wingdings" pitchFamily="2" charset="2"/>
              </a:rPr>
              <a:t>Rot </a:t>
            </a:r>
            <a:r>
              <a:rPr lang="de-DE" dirty="0" smtClean="0">
                <a:sym typeface="Wingdings" pitchFamily="2" charset="2"/>
              </a:rPr>
              <a:t>Kreuz</a:t>
            </a:r>
          </a:p>
          <a:p>
            <a:pPr marL="114300" indent="0">
              <a:buNone/>
            </a:pPr>
            <a:r>
              <a:rPr lang="de-DE" dirty="0" smtClean="0">
                <a:sym typeface="Wingdings" pitchFamily="2" charset="2"/>
              </a:rPr>
              <a:t>Heros</a:t>
            </a:r>
            <a:endParaRPr lang="de-DE" dirty="0">
              <a:sym typeface="Wingdings" pitchFamily="2" charset="2"/>
            </a:endParaRPr>
          </a:p>
          <a:p>
            <a:pPr marL="114300" indent="0">
              <a:buNone/>
            </a:pPr>
            <a:r>
              <a:rPr lang="de-DE" dirty="0">
                <a:sym typeface="Wingdings" pitchFamily="2" charset="2"/>
              </a:rPr>
              <a:t>Johannes</a:t>
            </a:r>
          </a:p>
          <a:p>
            <a:pPr marL="114300" indent="0">
              <a:buNone/>
            </a:pPr>
            <a:r>
              <a:rPr lang="de-DE" dirty="0" err="1">
                <a:sym typeface="Wingdings" pitchFamily="2" charset="2"/>
              </a:rPr>
              <a:t>Akkon</a:t>
            </a:r>
            <a:endParaRPr lang="de-DE" dirty="0">
              <a:sym typeface="Wingdings" pitchFamily="2" charset="2"/>
            </a:endParaRPr>
          </a:p>
          <a:p>
            <a:pPr marL="114300" indent="0">
              <a:buNone/>
            </a:pPr>
            <a:r>
              <a:rPr lang="de-DE" dirty="0">
                <a:sym typeface="Wingdings" pitchFamily="2" charset="2"/>
              </a:rPr>
              <a:t>Pelikan</a:t>
            </a:r>
          </a:p>
          <a:p>
            <a:pPr marL="114300" indent="0">
              <a:buNone/>
            </a:pPr>
            <a:r>
              <a:rPr lang="de-DE" dirty="0">
                <a:sym typeface="Wingdings" pitchFamily="2" charset="2"/>
              </a:rPr>
              <a:t>Christoph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036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Statusmeldungen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1 	</a:t>
            </a:r>
            <a:r>
              <a:rPr lang="de-DE" dirty="0" smtClean="0">
                <a:sym typeface="Wingdings" pitchFamily="2" charset="2"/>
              </a:rPr>
              <a:t>	</a:t>
            </a:r>
            <a:r>
              <a:rPr lang="de-DE" dirty="0" smtClean="0"/>
              <a:t>Einsatzbereit, über Funk erreichbar</a:t>
            </a:r>
          </a:p>
          <a:p>
            <a:r>
              <a:rPr lang="de-DE" dirty="0" smtClean="0"/>
              <a:t>2 	</a:t>
            </a:r>
            <a:r>
              <a:rPr lang="de-DE" dirty="0" smtClean="0">
                <a:sym typeface="Wingdings" pitchFamily="2" charset="2"/>
              </a:rPr>
              <a:t>	</a:t>
            </a:r>
            <a:r>
              <a:rPr lang="de-DE" dirty="0" smtClean="0"/>
              <a:t>Einsatzbereit am Standort</a:t>
            </a:r>
          </a:p>
          <a:p>
            <a:r>
              <a:rPr lang="de-DE" dirty="0" smtClean="0"/>
              <a:t>3 	</a:t>
            </a:r>
            <a:r>
              <a:rPr lang="de-DE" dirty="0" smtClean="0">
                <a:sym typeface="Wingdings" pitchFamily="2" charset="2"/>
              </a:rPr>
              <a:t>	</a:t>
            </a:r>
            <a:r>
              <a:rPr lang="de-DE" dirty="0" smtClean="0"/>
              <a:t>Auf dem Weg zum Einsatzort</a:t>
            </a:r>
          </a:p>
          <a:p>
            <a:r>
              <a:rPr lang="de-DE" dirty="0" smtClean="0"/>
              <a:t>4 	</a:t>
            </a:r>
            <a:r>
              <a:rPr lang="de-DE" dirty="0" smtClean="0">
                <a:sym typeface="Wingdings" pitchFamily="2" charset="2"/>
              </a:rPr>
              <a:t>	</a:t>
            </a:r>
            <a:r>
              <a:rPr lang="de-DE" dirty="0" smtClean="0"/>
              <a:t>Am Einsatzort eingetroffen</a:t>
            </a:r>
          </a:p>
          <a:p>
            <a:r>
              <a:rPr lang="de-DE" dirty="0" smtClean="0"/>
              <a:t>5 	</a:t>
            </a:r>
            <a:r>
              <a:rPr lang="de-DE" dirty="0" smtClean="0">
                <a:sym typeface="Wingdings" pitchFamily="2" charset="2"/>
              </a:rPr>
              <a:t>	</a:t>
            </a:r>
            <a:r>
              <a:rPr lang="de-DE" dirty="0" smtClean="0"/>
              <a:t>Sprechwunsch</a:t>
            </a:r>
          </a:p>
          <a:p>
            <a:r>
              <a:rPr lang="de-DE" dirty="0" smtClean="0"/>
              <a:t>6 	</a:t>
            </a:r>
            <a:r>
              <a:rPr lang="de-DE" dirty="0" smtClean="0">
                <a:sym typeface="Wingdings" pitchFamily="2" charset="2"/>
              </a:rPr>
              <a:t>	</a:t>
            </a:r>
            <a:r>
              <a:rPr lang="de-DE" dirty="0" smtClean="0"/>
              <a:t>Nicht einsatzbereit</a:t>
            </a: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7 	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	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(Nicht besetzt)</a:t>
            </a: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8 	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	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(Nicht besetzt)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dirty="0"/>
              <a:t>9 </a:t>
            </a:r>
            <a:r>
              <a:rPr lang="de-DE" dirty="0" smtClean="0"/>
              <a:t>	</a:t>
            </a:r>
            <a:r>
              <a:rPr lang="de-DE" dirty="0" smtClean="0">
                <a:sym typeface="Wingdings" pitchFamily="2" charset="2"/>
              </a:rPr>
              <a:t>	</a:t>
            </a:r>
            <a:r>
              <a:rPr lang="de-DE" dirty="0" smtClean="0"/>
              <a:t>Anmeldung im fremden </a:t>
            </a:r>
            <a:r>
              <a:rPr lang="de-DE" dirty="0" smtClean="0"/>
              <a:t>Funkverkehrskreis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384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Sprechfunkverkehr im 2m-Band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Verwendung Handsprechfunk:</a:t>
            </a:r>
          </a:p>
          <a:p>
            <a:pPr lvl="1"/>
            <a:r>
              <a:rPr lang="de-DE" dirty="0" smtClean="0"/>
              <a:t>Kommunikation an der Einsatzstelle </a:t>
            </a:r>
          </a:p>
          <a:p>
            <a:pPr lvl="1"/>
            <a:r>
              <a:rPr lang="de-DE" dirty="0" smtClean="0"/>
              <a:t>Übermittlung von Kommandos und Informationen</a:t>
            </a:r>
          </a:p>
          <a:p>
            <a:pPr lvl="1"/>
            <a:r>
              <a:rPr lang="de-DE" dirty="0" smtClean="0"/>
              <a:t>Kommunikation der Einsatzkräfte untereinander	</a:t>
            </a:r>
          </a:p>
          <a:p>
            <a:endParaRPr lang="de-DE" dirty="0" smtClean="0"/>
          </a:p>
          <a:p>
            <a:r>
              <a:rPr lang="de-DE" dirty="0" smtClean="0"/>
              <a:t>Funkrufnamen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Florentine Wendessen 1</a:t>
            </a:r>
          </a:p>
          <a:p>
            <a:pPr lvl="1"/>
            <a:r>
              <a:rPr lang="de-DE" dirty="0" smtClean="0"/>
              <a:t>Florentine Wendessen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36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Funk?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Funk dient zur </a:t>
            </a:r>
            <a:r>
              <a:rPr lang="de-DE" dirty="0" smtClean="0">
                <a:solidFill>
                  <a:srgbClr val="FF0000"/>
                </a:solidFill>
              </a:rPr>
              <a:t>Kommunikation</a:t>
            </a:r>
          </a:p>
          <a:p>
            <a:pPr lvl="1"/>
            <a:r>
              <a:rPr lang="de-DE" dirty="0" smtClean="0"/>
              <a:t>Mit der Leitstelle</a:t>
            </a:r>
          </a:p>
          <a:p>
            <a:pPr lvl="1"/>
            <a:r>
              <a:rPr lang="de-DE" dirty="0" smtClean="0"/>
              <a:t>An der Einsatzstelle</a:t>
            </a:r>
          </a:p>
          <a:p>
            <a:pPr lvl="1"/>
            <a:r>
              <a:rPr lang="de-DE" dirty="0" smtClean="0"/>
              <a:t>Mit anderen Einsatzkräften</a:t>
            </a:r>
          </a:p>
          <a:p>
            <a:pPr lvl="1"/>
            <a:r>
              <a:rPr lang="de-DE" dirty="0" smtClean="0"/>
              <a:t>Einsatzdokumentation</a:t>
            </a:r>
          </a:p>
          <a:p>
            <a:pPr lvl="1"/>
            <a:r>
              <a:rPr lang="de-DE" dirty="0" smtClean="0"/>
              <a:t>Fahrzeugstatus</a:t>
            </a:r>
          </a:p>
          <a:p>
            <a:r>
              <a:rPr lang="de-DE" dirty="0" smtClean="0"/>
              <a:t>Die Feuerwehr nutzt den BOS-Funk </a:t>
            </a:r>
            <a:endParaRPr lang="de-DE" dirty="0" smtClean="0"/>
          </a:p>
          <a:p>
            <a:r>
              <a:rPr lang="de-DE" dirty="0" smtClean="0"/>
              <a:t>BOS = </a:t>
            </a:r>
            <a:r>
              <a:rPr lang="de-DE" dirty="0" smtClean="0"/>
              <a:t>Behörden </a:t>
            </a:r>
            <a:r>
              <a:rPr lang="de-DE" dirty="0" smtClean="0"/>
              <a:t>und Organisationen mit </a:t>
            </a:r>
            <a:r>
              <a:rPr lang="de-DE" dirty="0" smtClean="0"/>
              <a:t>Sicherheitsaufgaben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3612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Funkkanäle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Feuerwehr funkt auf 2 Kanälen:</a:t>
            </a:r>
          </a:p>
          <a:p>
            <a:pPr lvl="1"/>
            <a:r>
              <a:rPr lang="de-DE" dirty="0" smtClean="0"/>
              <a:t>4m Band und 2m Band</a:t>
            </a:r>
          </a:p>
          <a:p>
            <a:endParaRPr lang="de-DE" dirty="0"/>
          </a:p>
          <a:p>
            <a:r>
              <a:rPr lang="de-DE" dirty="0" smtClean="0"/>
              <a:t>Es gibt beim Funken 3 „Verkehrsarten“</a:t>
            </a:r>
          </a:p>
          <a:p>
            <a:pPr lvl="1"/>
            <a:r>
              <a:rPr lang="de-DE" dirty="0" smtClean="0"/>
              <a:t>Richtungsverkehr</a:t>
            </a:r>
          </a:p>
          <a:p>
            <a:pPr lvl="1"/>
            <a:r>
              <a:rPr lang="de-DE" dirty="0" smtClean="0"/>
              <a:t>Wechselverkehr </a:t>
            </a:r>
          </a:p>
          <a:p>
            <a:pPr lvl="1"/>
            <a:r>
              <a:rPr lang="de-DE" dirty="0" smtClean="0"/>
              <a:t>Gegenverkehr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98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483768" y="1818956"/>
            <a:ext cx="504056" cy="449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Richtungsverkehr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881108" y="1818956"/>
            <a:ext cx="504056" cy="449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		   </a:t>
            </a:r>
            <a:r>
              <a:rPr lang="de-DE" sz="3600" b="1" dirty="0" smtClean="0"/>
              <a:t>S				E</a:t>
            </a:r>
          </a:p>
          <a:p>
            <a:endParaRPr lang="de-DE" dirty="0" smtClean="0"/>
          </a:p>
          <a:p>
            <a:r>
              <a:rPr lang="de-DE" dirty="0" smtClean="0"/>
              <a:t>Prinzip: Nachrichtenübertragung nur in eine Richtung möglich</a:t>
            </a:r>
          </a:p>
          <a:p>
            <a:r>
              <a:rPr lang="de-DE" dirty="0" smtClean="0"/>
              <a:t>Verwendung: Funkalarmierung (FME, Sirene)</a:t>
            </a: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3347864" y="1863583"/>
            <a:ext cx="22322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27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267744" y="1628800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Wechselverkehr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295568" y="2551731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6876256" y="1601180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876256" y="2528900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67435"/>
            <a:ext cx="8229600" cy="4373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smtClean="0"/>
              <a:t>		</a:t>
            </a:r>
            <a:r>
              <a:rPr lang="de-DE" sz="3300" b="1" dirty="0" smtClean="0"/>
              <a:t>S 					S</a:t>
            </a:r>
          </a:p>
          <a:p>
            <a:pPr marL="0" indent="0">
              <a:buNone/>
            </a:pPr>
            <a:endParaRPr lang="de-DE" sz="3300" b="1" dirty="0" smtClean="0"/>
          </a:p>
          <a:p>
            <a:pPr marL="0" indent="0">
              <a:buNone/>
            </a:pPr>
            <a:r>
              <a:rPr lang="de-DE" sz="3300" b="1" dirty="0" smtClean="0"/>
              <a:t>		E 					E</a:t>
            </a:r>
          </a:p>
          <a:p>
            <a:endParaRPr lang="de-DE" dirty="0" smtClean="0"/>
          </a:p>
          <a:p>
            <a:r>
              <a:rPr lang="de-DE" dirty="0" smtClean="0"/>
              <a:t>Prinzip: Die Teilnehmer können entweder senden oder empfangen</a:t>
            </a:r>
          </a:p>
          <a:p>
            <a:r>
              <a:rPr lang="de-DE" dirty="0" smtClean="0"/>
              <a:t>Verwendung: Handsprechfunkgeräte (2m-Band)</a:t>
            </a:r>
          </a:p>
          <a:p>
            <a:r>
              <a:rPr lang="de-DE" dirty="0" smtClean="0"/>
              <a:t>Vorteile: Zum Nachrichtenaustausch ist nur eine Frequenz notwendig, Geräte sind technisch einfacher aufgebaut</a:t>
            </a:r>
          </a:p>
          <a:p>
            <a:r>
              <a:rPr lang="de-DE" dirty="0" smtClean="0"/>
              <a:t>Nachteile: Der sprechende Teilnehmer kann nicht unterbrochen werden → absolute Funkdisziplin notwendig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830220" y="1601179"/>
            <a:ext cx="504056" cy="1310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6084168" y="1601180"/>
            <a:ext cx="504056" cy="128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>
            <a:off x="2627784" y="18088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655608" y="2708920"/>
            <a:ext cx="4554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6336196" y="1802695"/>
            <a:ext cx="540060" cy="61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Gewinkelte Verbindung 15"/>
          <p:cNvCxnSpPr/>
          <p:nvPr/>
        </p:nvCxnSpPr>
        <p:spPr>
          <a:xfrm>
            <a:off x="2627784" y="1802695"/>
            <a:ext cx="706492" cy="45378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Gewinkelte Verbindung 20"/>
          <p:cNvCxnSpPr/>
          <p:nvPr/>
        </p:nvCxnSpPr>
        <p:spPr>
          <a:xfrm>
            <a:off x="6058476" y="2256475"/>
            <a:ext cx="817780" cy="452445"/>
          </a:xfrm>
          <a:prstGeom prst="bentConnector3">
            <a:avLst>
              <a:gd name="adj1" fmla="val 3983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Pfeil nach links und rechts 31"/>
          <p:cNvSpPr/>
          <p:nvPr/>
        </p:nvSpPr>
        <p:spPr>
          <a:xfrm>
            <a:off x="3491880" y="2088344"/>
            <a:ext cx="2448272" cy="3362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37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210566" y="1753580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940152" y="1753580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rechts 7"/>
          <p:cNvSpPr/>
          <p:nvPr/>
        </p:nvSpPr>
        <p:spPr>
          <a:xfrm>
            <a:off x="3597960" y="1699733"/>
            <a:ext cx="2372904" cy="482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links 8"/>
          <p:cNvSpPr/>
          <p:nvPr/>
        </p:nvSpPr>
        <p:spPr>
          <a:xfrm>
            <a:off x="3570606" y="2145143"/>
            <a:ext cx="2372905" cy="4465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5940152" y="218840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207207" y="218840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Gegenverkehr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53580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			</a:t>
            </a:r>
            <a:r>
              <a:rPr lang="de-DE" sz="2600" b="1" dirty="0" smtClean="0"/>
              <a:t>S	</a:t>
            </a:r>
            <a:r>
              <a:rPr lang="de-DE" sz="2600" b="1" dirty="0" err="1" smtClean="0"/>
              <a:t>Oberband</a:t>
            </a:r>
            <a:r>
              <a:rPr lang="de-DE" sz="2600" b="1" dirty="0" smtClean="0"/>
              <a:t>	E	</a:t>
            </a:r>
          </a:p>
          <a:p>
            <a:pPr marL="0" indent="0">
              <a:buNone/>
            </a:pPr>
            <a:r>
              <a:rPr lang="de-DE" sz="2600" b="1" dirty="0" smtClean="0"/>
              <a:t>			E	Unterband	S	</a:t>
            </a:r>
          </a:p>
          <a:p>
            <a:endParaRPr lang="de-DE" sz="2600" b="1" dirty="0"/>
          </a:p>
          <a:p>
            <a:r>
              <a:rPr lang="de-DE" dirty="0" smtClean="0"/>
              <a:t>Prinzip: Die Teilnehmer können gleichzeitig senden und empfangen</a:t>
            </a:r>
          </a:p>
          <a:p>
            <a:r>
              <a:rPr lang="de-DE" dirty="0" smtClean="0"/>
              <a:t>Verwendung: Fahrzeugfunk (4m-Band)</a:t>
            </a:r>
          </a:p>
          <a:p>
            <a:r>
              <a:rPr lang="de-DE" dirty="0" smtClean="0"/>
              <a:t>Vorteile: Zum Nachrichtenaustausch sind zwei Wege vorhanden (Oberbandfrequenz und Unterbandfrequenz), unkomplizierter Sprechfunkverkehr möglich, größere Sicherheit</a:t>
            </a:r>
          </a:p>
          <a:p>
            <a:r>
              <a:rPr lang="de-DE" dirty="0" smtClean="0"/>
              <a:t>Nachteile: Funkgeräte technisch aufwendiger (zwei Frequenzen)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925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Grundsätze im 4m-Band Funkverkehr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Sprechfunkverkehr so kurz wie möglich jedoch so umfassend wie nötig abwickeln</a:t>
            </a:r>
          </a:p>
          <a:p>
            <a:r>
              <a:rPr lang="de-DE" dirty="0" smtClean="0"/>
              <a:t>Funkdisziplin einhalten</a:t>
            </a:r>
          </a:p>
          <a:p>
            <a:r>
              <a:rPr lang="de-DE" dirty="0" smtClean="0"/>
              <a:t>Höflichkeitsformen (Bitte, Danke) unterlassen</a:t>
            </a:r>
          </a:p>
          <a:p>
            <a:r>
              <a:rPr lang="de-DE" dirty="0" smtClean="0"/>
              <a:t>Teilnehmer mit SIE anreden</a:t>
            </a:r>
          </a:p>
          <a:p>
            <a:r>
              <a:rPr lang="de-DE" dirty="0" smtClean="0"/>
              <a:t>deutlich und nicht zu schnell sprechen</a:t>
            </a:r>
          </a:p>
          <a:p>
            <a:r>
              <a:rPr lang="de-DE" dirty="0" smtClean="0"/>
              <a:t>nicht zu laut sprechen</a:t>
            </a:r>
          </a:p>
          <a:p>
            <a:r>
              <a:rPr lang="de-DE" dirty="0" smtClean="0"/>
              <a:t>Abkürzungen vermeiden</a:t>
            </a:r>
          </a:p>
          <a:p>
            <a:r>
              <a:rPr lang="de-DE" dirty="0" smtClean="0"/>
              <a:t>Zahlen </a:t>
            </a:r>
            <a:r>
              <a:rPr lang="de-DE" dirty="0" smtClean="0"/>
              <a:t>unverwechselbar aussprechen</a:t>
            </a:r>
          </a:p>
          <a:p>
            <a:r>
              <a:rPr lang="de-DE" dirty="0" smtClean="0"/>
              <a:t>schwer verständliche Wörter buchstabieren</a:t>
            </a:r>
          </a:p>
          <a:p>
            <a:r>
              <a:rPr lang="de-DE" dirty="0" smtClean="0"/>
              <a:t>Personennamen, Amtsbezeichnungen und Adressen nur in begründeten Fällen (Datenschutz)</a:t>
            </a:r>
          </a:p>
          <a:p>
            <a:r>
              <a:rPr lang="de-DE" dirty="0" smtClean="0"/>
              <a:t>Einsatzaufträge grundsätzlich wiederholen (bestätigen)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945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Anruf</a:t>
            </a:r>
            <a:r>
              <a:rPr lang="de-DE" dirty="0"/>
              <a:t>:</a:t>
            </a:r>
          </a:p>
          <a:p>
            <a:pPr lvl="1"/>
            <a:r>
              <a:rPr lang="de-DE" dirty="0" smtClean="0"/>
              <a:t>Rufname </a:t>
            </a:r>
            <a:r>
              <a:rPr lang="de-DE" dirty="0"/>
              <a:t>der Gegenstelle</a:t>
            </a:r>
          </a:p>
          <a:p>
            <a:pPr lvl="1"/>
            <a:r>
              <a:rPr lang="de-DE" dirty="0" smtClean="0"/>
              <a:t>dem </a:t>
            </a:r>
            <a:r>
              <a:rPr lang="de-DE" dirty="0"/>
              <a:t>Wort „VON“</a:t>
            </a:r>
          </a:p>
          <a:p>
            <a:pPr lvl="1"/>
            <a:r>
              <a:rPr lang="de-DE" dirty="0" smtClean="0"/>
              <a:t>dem </a:t>
            </a:r>
            <a:r>
              <a:rPr lang="de-DE" dirty="0"/>
              <a:t>eigenen Funkrufnamen</a:t>
            </a:r>
          </a:p>
          <a:p>
            <a:pPr lvl="1"/>
            <a:r>
              <a:rPr lang="de-DE" dirty="0" smtClean="0"/>
              <a:t>der </a:t>
            </a:r>
            <a:r>
              <a:rPr lang="de-DE" dirty="0"/>
              <a:t>Aufforderung „KOMMEN“</a:t>
            </a:r>
          </a:p>
          <a:p>
            <a:r>
              <a:rPr lang="de-DE" dirty="0" smtClean="0"/>
              <a:t>Anrufantwort</a:t>
            </a:r>
            <a:r>
              <a:rPr lang="de-DE" dirty="0"/>
              <a:t>:</a:t>
            </a:r>
          </a:p>
          <a:p>
            <a:pPr lvl="1"/>
            <a:r>
              <a:rPr lang="de-DE" dirty="0" smtClean="0"/>
              <a:t>das </a:t>
            </a:r>
            <a:r>
              <a:rPr lang="de-DE" dirty="0"/>
              <a:t>Wort „HIER“</a:t>
            </a:r>
          </a:p>
          <a:p>
            <a:pPr lvl="1"/>
            <a:r>
              <a:rPr lang="de-DE" dirty="0" smtClean="0"/>
              <a:t>dem </a:t>
            </a:r>
            <a:r>
              <a:rPr lang="de-DE" dirty="0"/>
              <a:t>Rufnamen der Gegenstelle</a:t>
            </a:r>
          </a:p>
          <a:p>
            <a:pPr lvl="1"/>
            <a:r>
              <a:rPr lang="de-DE" dirty="0" smtClean="0"/>
              <a:t>der </a:t>
            </a:r>
            <a:r>
              <a:rPr lang="de-DE" dirty="0"/>
              <a:t>Aufforderung „Kommen“</a:t>
            </a:r>
          </a:p>
          <a:p>
            <a:r>
              <a:rPr lang="de-DE" dirty="0" smtClean="0"/>
              <a:t>Nachrichtenübermittlung</a:t>
            </a:r>
            <a:r>
              <a:rPr lang="de-DE" dirty="0"/>
              <a:t>:</a:t>
            </a:r>
          </a:p>
          <a:p>
            <a:pPr lvl="1"/>
            <a:r>
              <a:rPr lang="de-DE" dirty="0" smtClean="0"/>
              <a:t>Nachricht</a:t>
            </a:r>
            <a:endParaRPr lang="de-DE" dirty="0"/>
          </a:p>
          <a:p>
            <a:pPr lvl="1"/>
            <a:r>
              <a:rPr lang="de-DE" dirty="0" smtClean="0"/>
              <a:t>das </a:t>
            </a:r>
            <a:r>
              <a:rPr lang="de-DE" dirty="0"/>
              <a:t>Wort „KOMMEN“</a:t>
            </a:r>
          </a:p>
          <a:p>
            <a:r>
              <a:rPr lang="de-DE" dirty="0" smtClean="0"/>
              <a:t>Gesprächsende</a:t>
            </a:r>
            <a:r>
              <a:rPr lang="de-DE" dirty="0"/>
              <a:t>:</a:t>
            </a:r>
          </a:p>
          <a:p>
            <a:pPr lvl="1"/>
            <a:r>
              <a:rPr lang="de-DE" dirty="0" smtClean="0"/>
              <a:t>das </a:t>
            </a:r>
            <a:r>
              <a:rPr lang="de-DE" dirty="0"/>
              <a:t>Wort „VERSTANDEN“</a:t>
            </a:r>
          </a:p>
          <a:p>
            <a:pPr lvl="1"/>
            <a:r>
              <a:rPr lang="de-DE" dirty="0" smtClean="0"/>
              <a:t>das </a:t>
            </a:r>
            <a:r>
              <a:rPr lang="de-DE" dirty="0"/>
              <a:t>Wort „ENDE</a:t>
            </a:r>
            <a:r>
              <a:rPr lang="de-DE" dirty="0" smtClean="0"/>
              <a:t>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078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1813248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145589" y="1813248"/>
            <a:ext cx="214909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434961" y="1813248"/>
            <a:ext cx="470075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Funkrufnamen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139502" y="182106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901495" y="1773829"/>
            <a:ext cx="515710" cy="471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5189" y="1813248"/>
            <a:ext cx="8229600" cy="443175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de-DE" sz="2800" b="1" dirty="0" smtClean="0"/>
              <a:t>  Florian Wolfenbüttel  21 / 45 / 11</a:t>
            </a:r>
            <a:endParaRPr lang="de-DE" sz="2800" b="1" dirty="0"/>
          </a:p>
        </p:txBody>
      </p:sp>
      <p:sp>
        <p:nvSpPr>
          <p:cNvPr id="18" name="Pfeil nach unten 17"/>
          <p:cNvSpPr/>
          <p:nvPr/>
        </p:nvSpPr>
        <p:spPr>
          <a:xfrm>
            <a:off x="1439652" y="2276872"/>
            <a:ext cx="90010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unten 18"/>
          <p:cNvSpPr/>
          <p:nvPr/>
        </p:nvSpPr>
        <p:spPr>
          <a:xfrm>
            <a:off x="3164416" y="2253622"/>
            <a:ext cx="111440" cy="15354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unten 19"/>
          <p:cNvSpPr/>
          <p:nvPr/>
        </p:nvSpPr>
        <p:spPr>
          <a:xfrm>
            <a:off x="4579989" y="2253622"/>
            <a:ext cx="90010" cy="8873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unten 20"/>
          <p:cNvSpPr/>
          <p:nvPr/>
        </p:nvSpPr>
        <p:spPr>
          <a:xfrm>
            <a:off x="5346525" y="2253622"/>
            <a:ext cx="90010" cy="563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unten 21"/>
          <p:cNvSpPr/>
          <p:nvPr/>
        </p:nvSpPr>
        <p:spPr>
          <a:xfrm>
            <a:off x="6069340" y="2253622"/>
            <a:ext cx="90010" cy="270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681328" y="4281813"/>
            <a:ext cx="2712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BOS-Kennwort </a:t>
            </a:r>
            <a:endParaRPr lang="de-DE" sz="3200" dirty="0"/>
          </a:p>
        </p:txBody>
      </p:sp>
      <p:sp>
        <p:nvSpPr>
          <p:cNvPr id="24" name="Textfeld 23"/>
          <p:cNvSpPr txBox="1"/>
          <p:nvPr/>
        </p:nvSpPr>
        <p:spPr>
          <a:xfrm>
            <a:off x="1863642" y="3775944"/>
            <a:ext cx="3585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Einsatzbereich / Ort </a:t>
            </a:r>
            <a:endParaRPr lang="de-DE" sz="3200" dirty="0"/>
          </a:p>
        </p:txBody>
      </p:sp>
      <p:sp>
        <p:nvSpPr>
          <p:cNvPr id="25" name="Textfeld 24"/>
          <p:cNvSpPr txBox="1"/>
          <p:nvPr/>
        </p:nvSpPr>
        <p:spPr>
          <a:xfrm>
            <a:off x="3740264" y="3248980"/>
            <a:ext cx="1769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Landkreis</a:t>
            </a:r>
            <a:endParaRPr lang="de-DE" sz="3200" dirty="0"/>
          </a:p>
        </p:txBody>
      </p:sp>
      <p:sp>
        <p:nvSpPr>
          <p:cNvPr id="26" name="Textfeld 25"/>
          <p:cNvSpPr txBox="1"/>
          <p:nvPr/>
        </p:nvSpPr>
        <p:spPr>
          <a:xfrm>
            <a:off x="4669999" y="2811476"/>
            <a:ext cx="2155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Fahrzeugart</a:t>
            </a:r>
            <a:endParaRPr lang="de-DE" sz="3200" dirty="0"/>
          </a:p>
        </p:txBody>
      </p:sp>
      <p:sp>
        <p:nvSpPr>
          <p:cNvPr id="27" name="Textfeld 26"/>
          <p:cNvSpPr txBox="1"/>
          <p:nvPr/>
        </p:nvSpPr>
        <p:spPr>
          <a:xfrm>
            <a:off x="5747858" y="2451169"/>
            <a:ext cx="2629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Ortsfeuerwehr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70498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225</Words>
  <Application>Microsoft Office PowerPoint</Application>
  <PresentationFormat>Bildschirmpräsentation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Apotheke</vt:lpstr>
      <vt:lpstr>FUNKEN</vt:lpstr>
      <vt:lpstr>Warum Funk?</vt:lpstr>
      <vt:lpstr>Funkkanäle</vt:lpstr>
      <vt:lpstr>Richtungsverkehr</vt:lpstr>
      <vt:lpstr>Wechselverkehr</vt:lpstr>
      <vt:lpstr>Gegenverkehr</vt:lpstr>
      <vt:lpstr>Grundsätze im 4m-Band Funkverkehr</vt:lpstr>
      <vt:lpstr>Ablauf</vt:lpstr>
      <vt:lpstr>Funkrufnamen</vt:lpstr>
      <vt:lpstr>BOS-Kennungen</vt:lpstr>
      <vt:lpstr>Statusmeldungen</vt:lpstr>
      <vt:lpstr>Sprechfunkverkehr im 2m-Band</vt:lpstr>
    </vt:vector>
  </TitlesOfParts>
  <Company>Ostfalia - Hochschule fur angewandte Wissenschaften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FUNKEN</dc:title>
  <dc:creator>Kati</dc:creator>
  <cp:lastModifiedBy>Kati</cp:lastModifiedBy>
  <cp:revision>13</cp:revision>
  <dcterms:created xsi:type="dcterms:W3CDTF">2013-01-09T10:59:42Z</dcterms:created>
  <dcterms:modified xsi:type="dcterms:W3CDTF">2013-01-09T12:45:07Z</dcterms:modified>
</cp:coreProperties>
</file>